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2929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52930" name="备注占位符 2"/>
          <p:cNvSpPr>
            <a:spLocks noGrp="1"/>
          </p:cNvSpPr>
          <p:nvPr>
            <p:ph type="body"/>
          </p:nvPr>
        </p:nvSpPr>
        <p:spPr/>
        <p:txBody>
          <a:bodyPr vert="horz" wrap="square" lIns="91440" tIns="45720" rIns="91440" bIns="45720" anchor="t"/>
          <a:p>
            <a:pPr lvl="0" indent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52931" name="灯片编号占位符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indent="0" algn="r">
              <a:lnSpc>
                <a:spcPct val="120000"/>
              </a:lnSpc>
            </a:pPr>
            <a:fld id="{9A0DB2DC-4C9A-4742-B13C-FB6460FD3503}" type="slidenum">
              <a:rPr lang="zh-CN" altLang="en-US" sz="1200" dirty="0">
                <a:latin typeface="楷体_GB2312" pitchFamily="49" charset="-122"/>
                <a:ea typeface="楷体_GB2312" pitchFamily="49" charset="-122"/>
              </a:rPr>
            </a:fld>
            <a:endParaRPr lang="zh-CN" altLang="en-US" sz="12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2932" name="页眉占位符 4"/>
          <p:cNvSpPr txBox="1">
            <a:spLocks noGrp="1"/>
          </p:cNvSpPr>
          <p:nvPr/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0">
              <a:lnSpc>
                <a:spcPct val="120000"/>
              </a:lnSpc>
            </a:pPr>
            <a:r>
              <a:rPr lang="zh-CN" altLang="en-US" sz="1200" dirty="0"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1200" dirty="0">
                <a:latin typeface="楷体_GB2312" pitchFamily="49" charset="-122"/>
              </a:rPr>
              <a:t>http://www.lspjy.com</a:t>
            </a:r>
            <a:endParaRPr lang="zh-CN" altLang="en-US" sz="1200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1905" name="Rectangle 7"/>
          <p:cNvSpPr/>
          <p:nvPr/>
        </p:nvSpPr>
        <p:spPr>
          <a:xfrm>
            <a:off x="3189288" y="833438"/>
            <a:ext cx="5283200" cy="9350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r>
              <a:rPr lang="zh-CN" altLang="en-US" sz="4000" b="0" dirty="0">
                <a:latin typeface="Arial" panose="020B0604020202020204" pitchFamily="34" charset="0"/>
                <a:ea typeface="楷体_GB2312" pitchFamily="49" charset="-122"/>
              </a:rPr>
              <a:t>表内乘法（一）</a:t>
            </a:r>
            <a:endParaRPr lang="zh-CN" altLang="en-US" sz="4000" b="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pic>
        <p:nvPicPr>
          <p:cNvPr id="251906" name="Picture 4" descr="\\192.168.1.3\临时中转站1_以本人姓名建目录\开发中心-多媒体部\02美术部\晨会文件\04宁煌\人教数学教参\04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8213" y="952500"/>
            <a:ext cx="785812" cy="785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1907" name="Text Box 7"/>
          <p:cNvSpPr txBox="1"/>
          <p:nvPr/>
        </p:nvSpPr>
        <p:spPr>
          <a:xfrm>
            <a:off x="3032443" y="1960563"/>
            <a:ext cx="3710940" cy="101473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pPr algn="ctr">
              <a:lnSpc>
                <a:spcPct val="120000"/>
              </a:lnSpc>
            </a:pPr>
            <a:r>
              <a:rPr lang="en-US" altLang="zh-CN" sz="5000" b="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5000" b="0" dirty="0">
                <a:latin typeface="Arial" panose="020B0604020202020204" pitchFamily="34" charset="0"/>
                <a:ea typeface="楷体_GB2312" pitchFamily="49" charset="-122"/>
              </a:rPr>
              <a:t>的乘法口诀</a:t>
            </a:r>
            <a:endParaRPr lang="zh-CN" altLang="en-US" sz="5000" b="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51908" name="矩形 5"/>
          <p:cNvSpPr/>
          <p:nvPr/>
        </p:nvSpPr>
        <p:spPr>
          <a:xfrm>
            <a:off x="1666875" y="5786438"/>
            <a:ext cx="714375" cy="127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http://</a:t>
            </a:r>
            <a:r>
              <a:rPr lang="en-US" altLang="zh-CN" sz="200" err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2145" name="Picture 14" descr="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92313" y="2852738"/>
            <a:ext cx="8424862" cy="28400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2146" name="TextBox 3"/>
          <p:cNvSpPr txBox="1"/>
          <p:nvPr/>
        </p:nvSpPr>
        <p:spPr>
          <a:xfrm>
            <a:off x="1916113" y="1619250"/>
            <a:ext cx="3611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（四）小兔子拔萝卜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1" name="TextBox 9"/>
          <p:cNvSpPr txBox="1"/>
          <p:nvPr/>
        </p:nvSpPr>
        <p:spPr>
          <a:xfrm>
            <a:off x="9005888" y="4054475"/>
            <a:ext cx="78581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15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9222" name="TextBox 15"/>
          <p:cNvSpPr txBox="1"/>
          <p:nvPr/>
        </p:nvSpPr>
        <p:spPr>
          <a:xfrm>
            <a:off x="9005888" y="4495800"/>
            <a:ext cx="78581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20 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9223" name="TextBox 17"/>
          <p:cNvSpPr txBox="1"/>
          <p:nvPr/>
        </p:nvSpPr>
        <p:spPr>
          <a:xfrm>
            <a:off x="9005888" y="4957763"/>
            <a:ext cx="78581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25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981200" y="44926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四、深化记忆，强化</a:t>
            </a:r>
            <a:r>
              <a:rPr kumimoji="0" lang="en-US" altLang="zh-CN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的乘法口诀</a:t>
            </a:r>
            <a:endParaRPr kumimoji="0" lang="zh-CN" altLang="en-US" sz="40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62151" name="矩形 8"/>
          <p:cNvSpPr/>
          <p:nvPr/>
        </p:nvSpPr>
        <p:spPr>
          <a:xfrm>
            <a:off x="1666875" y="5786438"/>
            <a:ext cx="714375" cy="127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http://</a:t>
            </a:r>
            <a:r>
              <a:rPr lang="en-US" altLang="zh-CN" sz="200" err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17513"/>
            <a:ext cx="8543925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五、课堂作业</a:t>
            </a:r>
            <a:endParaRPr kumimoji="0" lang="zh-CN" altLang="en-US" sz="4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2239963" y="2493963"/>
            <a:ext cx="8104188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作业：</a:t>
            </a:r>
            <a:r>
              <a:rPr kumimoji="0" lang="zh-CN" altLang="en-US" sz="3200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en-US" altLang="zh-CN" sz="3200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52</a:t>
            </a:r>
            <a:r>
              <a:rPr kumimoji="0" lang="zh-CN" altLang="en-US" sz="3200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页“做一做”第</a:t>
            </a:r>
            <a:r>
              <a:rPr kumimoji="0" lang="en-US" altLang="zh-CN" sz="3200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1</a:t>
            </a:r>
            <a:r>
              <a:rPr kumimoji="0" lang="zh-CN" altLang="en-US" sz="3200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题、第</a:t>
            </a:r>
            <a:r>
              <a:rPr kumimoji="0" lang="en-US" altLang="zh-CN" sz="3200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2</a:t>
            </a:r>
            <a:r>
              <a:rPr kumimoji="0" lang="zh-CN" altLang="en-US" sz="3200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题</a:t>
            </a:r>
            <a:r>
              <a:rPr kumimoji="0" lang="zh-CN" altLang="en-US" sz="3200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。</a:t>
            </a:r>
            <a:endParaRPr kumimoji="0" lang="en-US" altLang="zh-CN" sz="3200" kern="1200" cap="none" spc="0" normalizeH="0" baseline="0" noProof="0"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R="0" defTabSz="91440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3200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      第</a:t>
            </a:r>
            <a:r>
              <a:rPr kumimoji="0" lang="en-US" altLang="zh-CN" sz="3200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53</a:t>
            </a:r>
            <a:r>
              <a:rPr kumimoji="0" lang="zh-CN" altLang="en-US" sz="3200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页练习十，第</a:t>
            </a:r>
            <a:r>
              <a:rPr kumimoji="0" lang="en-US" altLang="zh-CN" sz="3200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3</a:t>
            </a:r>
            <a:r>
              <a:rPr kumimoji="0" lang="zh-CN" altLang="en-US" sz="3200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题、第</a:t>
            </a:r>
            <a:r>
              <a:rPr kumimoji="0" lang="en-US" altLang="zh-CN" sz="3200" kern="1200" cap="none" spc="0" normalizeH="0" baseline="0" noProof="0">
                <a:latin typeface="Arial" panose="020B0604020202020204" pitchFamily="34" charset="0"/>
                <a:ea typeface="楷体_GB2312" pitchFamily="49" charset="-122"/>
                <a:cs typeface="+mn-cs"/>
              </a:rPr>
              <a:t>4</a:t>
            </a:r>
            <a:r>
              <a:rPr kumimoji="0" lang="zh-CN" altLang="en-US" sz="3200" kern="1200" cap="none" spc="0" normalizeH="0" baseline="0" noProof="0"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zh-CN" altLang="en-US" sz="3200" kern="1200" cap="none" spc="0" normalizeH="0" baseline="0" noProof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63171" name="矩形 4"/>
          <p:cNvSpPr/>
          <p:nvPr/>
        </p:nvSpPr>
        <p:spPr>
          <a:xfrm>
            <a:off x="1666875" y="5786438"/>
            <a:ext cx="714375" cy="127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http://</a:t>
            </a:r>
            <a:r>
              <a:rPr lang="en-US" altLang="zh-CN" sz="200" err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3953" name="组合 10"/>
          <p:cNvGrpSpPr/>
          <p:nvPr/>
        </p:nvGrpSpPr>
        <p:grpSpPr>
          <a:xfrm>
            <a:off x="3024188" y="3054350"/>
            <a:ext cx="6572250" cy="2527300"/>
            <a:chOff x="1714480" y="2643182"/>
            <a:chExt cx="6929486" cy="3786214"/>
          </a:xfrm>
        </p:grpSpPr>
        <p:sp>
          <p:nvSpPr>
            <p:cNvPr id="9" name="圆角矩形 8"/>
            <p:cNvSpPr/>
            <p:nvPr/>
          </p:nvSpPr>
          <p:spPr bwMode="auto">
            <a:xfrm>
              <a:off x="1714480" y="2643182"/>
              <a:ext cx="6929486" cy="3786214"/>
            </a:xfrm>
            <a:prstGeom prst="roundRect">
              <a:avLst>
                <a:gd name="adj" fmla="val 6101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+mn-ea"/>
                <a:cs typeface="+mn-cs"/>
              </a:endParaRPr>
            </a:p>
          </p:txBody>
        </p:sp>
        <p:sp>
          <p:nvSpPr>
            <p:cNvPr id="10" name="圆角矩形 9"/>
            <p:cNvSpPr/>
            <p:nvPr/>
          </p:nvSpPr>
          <p:spPr bwMode="auto">
            <a:xfrm>
              <a:off x="1866794" y="2795392"/>
              <a:ext cx="6634899" cy="3491308"/>
            </a:xfrm>
            <a:prstGeom prst="roundRect">
              <a:avLst>
                <a:gd name="adj" fmla="val 6101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+mn-ea"/>
                <a:cs typeface="+mn-cs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79613" y="415925"/>
            <a:ext cx="8401050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一、激发兴趣，揭示口诀学习的意义</a:t>
            </a:r>
            <a:endParaRPr kumimoji="0" lang="zh-CN" altLang="en-US" sz="4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253957" name="矩形 5"/>
          <p:cNvSpPr/>
          <p:nvPr/>
        </p:nvSpPr>
        <p:spPr>
          <a:xfrm>
            <a:off x="3432175" y="3222625"/>
            <a:ext cx="6530975" cy="21583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 sz="280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      6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6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6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6</a:t>
            </a:r>
            <a:r>
              <a:rPr lang="en-US" altLang="en-US" sz="280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en-US" altLang="en-US" sz="280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      2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en-US" altLang="en-US" sz="280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2800" dirty="0"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4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4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4</a:t>
            </a:r>
            <a:r>
              <a:rPr lang="en-US" altLang="en-US" sz="280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            5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 sz="280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4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4</a:t>
            </a:r>
            <a:r>
              <a:rPr lang="zh-CN" altLang="en-US" sz="2800" dirty="0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4</a:t>
            </a:r>
            <a:r>
              <a:rPr lang="en-US" altLang="en-US" sz="2800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            6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6</a:t>
            </a:r>
            <a:r>
              <a:rPr lang="zh-CN" altLang="en-US" sz="2800" dirty="0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>
                <a:latin typeface="Arial" panose="020B0604020202020204" pitchFamily="34" charset="0"/>
                <a:ea typeface="楷体_GB2312" pitchFamily="49" charset="-122"/>
              </a:rPr>
              <a:t>6</a:t>
            </a:r>
            <a:r>
              <a:rPr lang="en-US" altLang="en-US" sz="280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28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101" name="Rectangle 5"/>
          <p:cNvSpPr/>
          <p:nvPr/>
        </p:nvSpPr>
        <p:spPr>
          <a:xfrm>
            <a:off x="3071813" y="5822316"/>
            <a:ext cx="3916680" cy="423545"/>
          </a:xfrm>
          <a:prstGeom prst="rect">
            <a:avLst/>
          </a:prstGeom>
          <a:noFill/>
          <a:ln w="12700">
            <a:noFill/>
          </a:ln>
        </p:spPr>
        <p:txBody>
          <a:bodyPr wrap="none" anchor="ctr">
            <a:spAutoFit/>
          </a:bodyPr>
          <a:p>
            <a:pPr indent="304800" eaLnBrk="0" hangingPunct="0">
              <a:lnSpc>
                <a:spcPct val="120000"/>
              </a:lnSpc>
            </a:pPr>
            <a:r>
              <a:rPr lang="zh-CN" altLang="en-US" dirty="0">
                <a:latin typeface="宋体" panose="02010600030101010101" pitchFamily="2" charset="-122"/>
                <a:ea typeface="楷体_GB2312" pitchFamily="49" charset="-122"/>
              </a:rPr>
              <a:t>问题：知道老师为什么算得快吗？</a:t>
            </a:r>
            <a:endParaRPr lang="zh-CN" altLang="en-US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4" name="Group 20"/>
          <p:cNvGrpSpPr/>
          <p:nvPr/>
        </p:nvGrpSpPr>
        <p:grpSpPr>
          <a:xfrm>
            <a:off x="7661275" y="5589588"/>
            <a:ext cx="955675" cy="955675"/>
            <a:chOff x="4101" y="3528"/>
            <a:chExt cx="602" cy="602"/>
          </a:xfrm>
        </p:grpSpPr>
        <p:sp>
          <p:nvSpPr>
            <p:cNvPr id="2" name="椭圆 11"/>
            <p:cNvSpPr>
              <a:spLocks noChangeArrowheads="1"/>
            </p:cNvSpPr>
            <p:nvPr/>
          </p:nvSpPr>
          <p:spPr bwMode="auto">
            <a:xfrm>
              <a:off x="4101" y="3612"/>
              <a:ext cx="602" cy="518"/>
            </a:xfrm>
            <a:prstGeom prst="ellipse">
              <a:avLst/>
            </a:prstGeom>
            <a:solidFill>
              <a:srgbClr val="00B050"/>
            </a:solidFill>
            <a:ln w="12700" algn="ctr">
              <a:noFill/>
              <a:round/>
            </a:ln>
            <a:effectLst>
              <a:outerShdw dist="35921" dir="2700000" algn="ctr" rotWithShape="0">
                <a:srgbClr val="CCCC00">
                  <a:alpha val="50000"/>
                </a:srgbClr>
              </a:outerShdw>
            </a:effectLst>
          </p:spPr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endParaRPr>
            </a:p>
          </p:txBody>
        </p:sp>
        <p:sp>
          <p:nvSpPr>
            <p:cNvPr id="253961" name="TextBox 10"/>
            <p:cNvSpPr txBox="1"/>
            <p:nvPr/>
          </p:nvSpPr>
          <p:spPr>
            <a:xfrm>
              <a:off x="4175" y="3528"/>
              <a:ext cx="467" cy="5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4400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背</a:t>
              </a:r>
              <a:endParaRPr lang="zh-CN" altLang="en-US" sz="44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5" name="Group 21"/>
          <p:cNvGrpSpPr/>
          <p:nvPr/>
        </p:nvGrpSpPr>
        <p:grpSpPr>
          <a:xfrm>
            <a:off x="1739900" y="1484313"/>
            <a:ext cx="4832350" cy="1608137"/>
            <a:chOff x="136" y="923"/>
            <a:chExt cx="3044" cy="1013"/>
          </a:xfrm>
        </p:grpSpPr>
        <p:pic>
          <p:nvPicPr>
            <p:cNvPr id="253963" name="Picture 15" descr="19"/>
            <p:cNvPicPr>
              <a:picLocks noChangeAspect="1"/>
            </p:cNvPicPr>
            <p:nvPr/>
          </p:nvPicPr>
          <p:blipFill>
            <a:blip r:embed="rId1"/>
            <a:srcRect t="12500" r="-1241" b="12500"/>
            <a:stretch>
              <a:fillRect/>
            </a:stretch>
          </p:blipFill>
          <p:spPr>
            <a:xfrm>
              <a:off x="136" y="923"/>
              <a:ext cx="1148" cy="101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3964" name="AutoShape 16"/>
            <p:cNvSpPr/>
            <p:nvPr/>
          </p:nvSpPr>
          <p:spPr>
            <a:xfrm>
              <a:off x="1383" y="981"/>
              <a:ext cx="1797" cy="765"/>
            </a:xfrm>
            <a:prstGeom prst="wedgeRoundRectCallout">
              <a:avLst>
                <a:gd name="adj1" fmla="val -56176"/>
                <a:gd name="adj2" fmla="val 12699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楷体_GB2312" pitchFamily="49" charset="-122"/>
                  <a:ea typeface="楷体_GB2312" pitchFamily="49" charset="-122"/>
                </a:rPr>
                <a:t>请你计算下面各题，</a:t>
              </a:r>
              <a:endParaRPr lang="zh-CN" altLang="en-US" dirty="0"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楷体_GB2312" pitchFamily="49" charset="-122"/>
                  <a:ea typeface="楷体_GB2312" pitchFamily="49" charset="-122"/>
                </a:rPr>
                <a:t>我们来比一比，看谁</a:t>
              </a:r>
              <a:endParaRPr lang="zh-CN" altLang="en-US" dirty="0">
                <a:latin typeface="楷体_GB2312" pitchFamily="49" charset="-122"/>
                <a:ea typeface="楷体_GB2312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楷体_GB2312" pitchFamily="49" charset="-122"/>
                  <a:ea typeface="楷体_GB2312" pitchFamily="49" charset="-122"/>
                </a:rPr>
                <a:t>算得又快又对。</a:t>
              </a:r>
              <a:endParaRPr lang="zh-CN" altLang="en-US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53965" name="矩形 13"/>
          <p:cNvSpPr/>
          <p:nvPr/>
        </p:nvSpPr>
        <p:spPr>
          <a:xfrm>
            <a:off x="1666875" y="5786438"/>
            <a:ext cx="714375" cy="127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http://</a:t>
            </a:r>
            <a:r>
              <a:rPr lang="en-US" altLang="zh-CN" sz="200" err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二、</a:t>
            </a:r>
            <a:r>
              <a:rPr kumimoji="0" lang="en-US" altLang="zh-CN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</a:t>
            </a: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的乘法口诀的学习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2" name="Group 34"/>
          <p:cNvGrpSpPr/>
          <p:nvPr/>
        </p:nvGrpSpPr>
        <p:grpSpPr>
          <a:xfrm>
            <a:off x="6743700" y="981075"/>
            <a:ext cx="3613150" cy="1279525"/>
            <a:chOff x="3288" y="618"/>
            <a:chExt cx="2276" cy="806"/>
          </a:xfrm>
        </p:grpSpPr>
        <p:pic>
          <p:nvPicPr>
            <p:cNvPr id="254979" name="Picture 31" descr="女天使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604" y="618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4980" name="AutoShape 32"/>
            <p:cNvSpPr/>
            <p:nvPr/>
          </p:nvSpPr>
          <p:spPr>
            <a:xfrm>
              <a:off x="3288" y="755"/>
              <a:ext cx="1225" cy="531"/>
            </a:xfrm>
            <a:prstGeom prst="wedgeRoundRectCallout">
              <a:avLst>
                <a:gd name="adj1" fmla="val 59796"/>
                <a:gd name="adj2" fmla="val 2614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楷体_GB2312" pitchFamily="49" charset="-122"/>
                  <a:ea typeface="楷体_GB2312" pitchFamily="49" charset="-122"/>
                </a:rPr>
                <a:t>每种物品各有多少个？</a:t>
              </a:r>
              <a:endParaRPr lang="zh-CN" altLang="en-US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254981" name="Group 40"/>
          <p:cNvGrpSpPr/>
          <p:nvPr/>
        </p:nvGrpSpPr>
        <p:grpSpPr>
          <a:xfrm>
            <a:off x="5591175" y="4168775"/>
            <a:ext cx="4113213" cy="2068513"/>
            <a:chOff x="2602" y="2704"/>
            <a:chExt cx="2591" cy="1303"/>
          </a:xfrm>
        </p:grpSpPr>
        <p:pic>
          <p:nvPicPr>
            <p:cNvPr id="254982" name="Picture 38" descr="52-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61" y="2704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4983" name="Picture 39" descr="52-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42" y="2904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4984" name="Picture 35" descr="52-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02" y="3110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4985" name="Picture 36" descr="52-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79" y="3222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4986" name="Picture 37" descr="52-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90" y="3345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54987" name="Group 53"/>
          <p:cNvGrpSpPr/>
          <p:nvPr/>
        </p:nvGrpSpPr>
        <p:grpSpPr>
          <a:xfrm>
            <a:off x="1577975" y="860425"/>
            <a:ext cx="4302125" cy="4368800"/>
            <a:chOff x="0" y="391"/>
            <a:chExt cx="2825" cy="2842"/>
          </a:xfrm>
        </p:grpSpPr>
        <p:grpSp>
          <p:nvGrpSpPr>
            <p:cNvPr id="254988" name="Group 46"/>
            <p:cNvGrpSpPr/>
            <p:nvPr/>
          </p:nvGrpSpPr>
          <p:grpSpPr>
            <a:xfrm>
              <a:off x="0" y="391"/>
              <a:ext cx="2536" cy="2536"/>
              <a:chOff x="0" y="1298"/>
              <a:chExt cx="2536" cy="2536"/>
            </a:xfrm>
          </p:grpSpPr>
          <p:pic>
            <p:nvPicPr>
              <p:cNvPr id="254989" name="Picture 42" descr="{DB3559EC-E873-4CBA-8432-81559F975100}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1298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54990" name="Picture 43" descr="{DB3559EC-E873-4CBA-8432-81559F975100}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6" y="1434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54991" name="Group 50"/>
            <p:cNvGrpSpPr/>
            <p:nvPr/>
          </p:nvGrpSpPr>
          <p:grpSpPr>
            <a:xfrm>
              <a:off x="289" y="697"/>
              <a:ext cx="2536" cy="2536"/>
              <a:chOff x="0" y="1298"/>
              <a:chExt cx="2536" cy="2536"/>
            </a:xfrm>
          </p:grpSpPr>
          <p:pic>
            <p:nvPicPr>
              <p:cNvPr id="254992" name="Picture 51" descr="{DB3559EC-E873-4CBA-8432-81559F975100}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1298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54993" name="Picture 52" descr="{DB3559EC-E873-4CBA-8432-81559F975100}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6" y="1434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54994" name="Group 57"/>
          <p:cNvGrpSpPr/>
          <p:nvPr/>
        </p:nvGrpSpPr>
        <p:grpSpPr>
          <a:xfrm>
            <a:off x="1554163" y="3633788"/>
            <a:ext cx="3898900" cy="3251200"/>
            <a:chOff x="19" y="1476"/>
            <a:chExt cx="2456" cy="2048"/>
          </a:xfrm>
        </p:grpSpPr>
        <p:pic>
          <p:nvPicPr>
            <p:cNvPr id="254995" name="Picture 54" descr="{87D9DFEB-F88B-4898-B119-2ED90B19FCFC}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" y="1476"/>
              <a:ext cx="1772" cy="17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4996" name="Picture 55" descr="{87D9DFEB-F88B-4898-B119-2ED90B19FCFC}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" y="1612"/>
              <a:ext cx="1772" cy="17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4997" name="Picture 56" descr="{87D9DFEB-F88B-4898-B119-2ED90B19FCFC}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3" y="1752"/>
              <a:ext cx="1772" cy="177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54998" name="Group 60"/>
          <p:cNvGrpSpPr/>
          <p:nvPr/>
        </p:nvGrpSpPr>
        <p:grpSpPr>
          <a:xfrm>
            <a:off x="5957888" y="1700213"/>
            <a:ext cx="3443287" cy="2225675"/>
            <a:chOff x="2793" y="1071"/>
            <a:chExt cx="2169" cy="1402"/>
          </a:xfrm>
        </p:grpSpPr>
        <p:pic>
          <p:nvPicPr>
            <p:cNvPr id="254999" name="Picture 58" descr="{D9517617-82AE-4310-AAA1-4B3109AE8FA9}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3" y="1071"/>
              <a:ext cx="1402" cy="14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5000" name="Picture 59" descr="{D9517617-82AE-4310-AAA1-4B3109AE8FA9}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60" y="1071"/>
              <a:ext cx="1402" cy="140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5001" name="矩形 26"/>
          <p:cNvSpPr/>
          <p:nvPr/>
        </p:nvSpPr>
        <p:spPr>
          <a:xfrm>
            <a:off x="1666875" y="5786438"/>
            <a:ext cx="714375" cy="127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http://</a:t>
            </a:r>
            <a:r>
              <a:rPr lang="en-US" altLang="zh-CN" sz="200" err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17513"/>
            <a:ext cx="7829550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三、归纳口诀，感受口诀的优势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2" name="Group 49"/>
          <p:cNvGrpSpPr/>
          <p:nvPr/>
        </p:nvGrpSpPr>
        <p:grpSpPr>
          <a:xfrm>
            <a:off x="4640263" y="1997075"/>
            <a:ext cx="3600450" cy="4243388"/>
            <a:chOff x="1882" y="1258"/>
            <a:chExt cx="2268" cy="2673"/>
          </a:xfrm>
        </p:grpSpPr>
        <p:sp>
          <p:nvSpPr>
            <p:cNvPr id="256003" name="矩形 5"/>
            <p:cNvSpPr/>
            <p:nvPr/>
          </p:nvSpPr>
          <p:spPr>
            <a:xfrm>
              <a:off x="1884" y="1258"/>
              <a:ext cx="1270" cy="3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zh-CN" altLang="en-US" sz="2600" dirty="0">
                  <a:latin typeface="Arial" panose="020B0604020202020204" pitchFamily="34" charset="0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10</a:t>
              </a:r>
              <a:endParaRPr lang="zh-CN" altLang="en-US" sz="2600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56004" name="矩形 5"/>
            <p:cNvSpPr/>
            <p:nvPr/>
          </p:nvSpPr>
          <p:spPr>
            <a:xfrm>
              <a:off x="1882" y="1971"/>
              <a:ext cx="1527" cy="3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15</a:t>
              </a:r>
              <a:endParaRPr lang="zh-CN" altLang="en-US" sz="2600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56005" name="矩形 5"/>
            <p:cNvSpPr/>
            <p:nvPr/>
          </p:nvSpPr>
          <p:spPr>
            <a:xfrm>
              <a:off x="1882" y="2795"/>
              <a:ext cx="1899" cy="3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20</a:t>
              </a:r>
              <a:endParaRPr lang="zh-CN" altLang="en-US" sz="2600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56006" name="矩形 5"/>
            <p:cNvSpPr/>
            <p:nvPr/>
          </p:nvSpPr>
          <p:spPr>
            <a:xfrm>
              <a:off x="1882" y="3571"/>
              <a:ext cx="2268" cy="3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＋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25</a:t>
              </a:r>
              <a:endParaRPr lang="zh-CN" altLang="en-US" sz="2600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8129588" y="1997075"/>
            <a:ext cx="2143125" cy="4241800"/>
            <a:chOff x="4080" y="1258"/>
            <a:chExt cx="1350" cy="2672"/>
          </a:xfrm>
        </p:grpSpPr>
        <p:sp>
          <p:nvSpPr>
            <p:cNvPr id="256008" name="矩形 5"/>
            <p:cNvSpPr/>
            <p:nvPr/>
          </p:nvSpPr>
          <p:spPr>
            <a:xfrm>
              <a:off x="4080" y="1258"/>
              <a:ext cx="1350" cy="3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5×2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10</a:t>
              </a:r>
              <a:endParaRPr lang="zh-CN" altLang="en-US" sz="2600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56009" name="矩形 5"/>
            <p:cNvSpPr/>
            <p:nvPr/>
          </p:nvSpPr>
          <p:spPr>
            <a:xfrm>
              <a:off x="4080" y="2795"/>
              <a:ext cx="1350" cy="3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5×4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20</a:t>
              </a:r>
              <a:endParaRPr lang="zh-CN" altLang="en-US" sz="2600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56010" name="矩形 5"/>
            <p:cNvSpPr/>
            <p:nvPr/>
          </p:nvSpPr>
          <p:spPr>
            <a:xfrm>
              <a:off x="4080" y="1970"/>
              <a:ext cx="1350" cy="3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5×3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15</a:t>
              </a:r>
              <a:endParaRPr lang="zh-CN" altLang="en-US" sz="2600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56011" name="矩形 5"/>
            <p:cNvSpPr/>
            <p:nvPr/>
          </p:nvSpPr>
          <p:spPr>
            <a:xfrm>
              <a:off x="4080" y="3570"/>
              <a:ext cx="1350" cy="3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5×5</a:t>
              </a:r>
              <a:r>
                <a:rPr lang="en-US" altLang="en-US" sz="2600">
                  <a:latin typeface="楷体_GB2312" pitchFamily="49" charset="-122"/>
                  <a:ea typeface="楷体_GB2312" pitchFamily="49" charset="-122"/>
                </a:rPr>
                <a:t>＝</a:t>
              </a:r>
              <a:r>
                <a:rPr lang="en-US" altLang="zh-CN" sz="2600">
                  <a:latin typeface="Arial" panose="020B0604020202020204" pitchFamily="34" charset="0"/>
                  <a:ea typeface="楷体_GB2312" pitchFamily="49" charset="-122"/>
                </a:rPr>
                <a:t>25</a:t>
              </a:r>
              <a:endParaRPr lang="zh-CN" altLang="en-US" sz="2600" dirty="0"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256012" name="Group 43"/>
          <p:cNvGrpSpPr/>
          <p:nvPr/>
        </p:nvGrpSpPr>
        <p:grpSpPr>
          <a:xfrm>
            <a:off x="2208213" y="5410200"/>
            <a:ext cx="2122487" cy="1066800"/>
            <a:chOff x="2602" y="2704"/>
            <a:chExt cx="2591" cy="1303"/>
          </a:xfrm>
        </p:grpSpPr>
        <p:pic>
          <p:nvPicPr>
            <p:cNvPr id="256013" name="Picture 44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061" y="2704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14" name="Picture 45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42" y="2904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15" name="Picture 46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602" y="3110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16" name="Picture 47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279" y="3222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17" name="Picture 48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90" y="3345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56018" name="Group 53"/>
          <p:cNvGrpSpPr/>
          <p:nvPr/>
        </p:nvGrpSpPr>
        <p:grpSpPr>
          <a:xfrm>
            <a:off x="2224088" y="3478213"/>
            <a:ext cx="2143125" cy="2543175"/>
            <a:chOff x="0" y="391"/>
            <a:chExt cx="2825" cy="2842"/>
          </a:xfrm>
        </p:grpSpPr>
        <p:grpSp>
          <p:nvGrpSpPr>
            <p:cNvPr id="256019" name="Group 54"/>
            <p:cNvGrpSpPr/>
            <p:nvPr/>
          </p:nvGrpSpPr>
          <p:grpSpPr>
            <a:xfrm>
              <a:off x="0" y="391"/>
              <a:ext cx="2536" cy="2536"/>
              <a:chOff x="0" y="1298"/>
              <a:chExt cx="2536" cy="2536"/>
            </a:xfrm>
          </p:grpSpPr>
          <p:pic>
            <p:nvPicPr>
              <p:cNvPr id="256020" name="Picture 55" descr="{DB3559EC-E873-4CBA-8432-81559F975100}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298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56021" name="Picture 56" descr="{DB3559EC-E873-4CBA-8432-81559F975100}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6" y="1434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56022" name="Group 57"/>
            <p:cNvGrpSpPr/>
            <p:nvPr/>
          </p:nvGrpSpPr>
          <p:grpSpPr>
            <a:xfrm>
              <a:off x="289" y="697"/>
              <a:ext cx="2536" cy="2536"/>
              <a:chOff x="0" y="1298"/>
              <a:chExt cx="2536" cy="2536"/>
            </a:xfrm>
          </p:grpSpPr>
          <p:pic>
            <p:nvPicPr>
              <p:cNvPr id="256023" name="Picture 58" descr="{DB3559EC-E873-4CBA-8432-81559F975100}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1298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56024" name="Picture 59" descr="{DB3559EC-E873-4CBA-8432-81559F975100}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6" y="1434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  <p:grpSp>
        <p:nvGrpSpPr>
          <p:cNvPr id="256025" name="Group 60"/>
          <p:cNvGrpSpPr/>
          <p:nvPr/>
        </p:nvGrpSpPr>
        <p:grpSpPr>
          <a:xfrm>
            <a:off x="2135188" y="1341438"/>
            <a:ext cx="2451100" cy="1647825"/>
            <a:chOff x="2793" y="1071"/>
            <a:chExt cx="2169" cy="1402"/>
          </a:xfrm>
        </p:grpSpPr>
        <p:pic>
          <p:nvPicPr>
            <p:cNvPr id="256026" name="Picture 61" descr="{D9517617-82AE-4310-AAA1-4B3109AE8FA9}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93" y="1071"/>
              <a:ext cx="1402" cy="14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27" name="Picture 62" descr="{D9517617-82AE-4310-AAA1-4B3109AE8FA9}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60" y="1071"/>
              <a:ext cx="1402" cy="140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56028" name="Group 63"/>
          <p:cNvGrpSpPr/>
          <p:nvPr/>
        </p:nvGrpSpPr>
        <p:grpSpPr>
          <a:xfrm>
            <a:off x="1992313" y="2276475"/>
            <a:ext cx="2727325" cy="2387600"/>
            <a:chOff x="19" y="1476"/>
            <a:chExt cx="2456" cy="2048"/>
          </a:xfrm>
        </p:grpSpPr>
        <p:pic>
          <p:nvPicPr>
            <p:cNvPr id="256029" name="Picture 64" descr="{87D9DFEB-F88B-4898-B119-2ED90B19FCFC}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" y="1476"/>
              <a:ext cx="1772" cy="17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30" name="Picture 65" descr="{87D9DFEB-F88B-4898-B119-2ED90B19FCFC}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7" y="1612"/>
              <a:ext cx="1772" cy="17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6031" name="Picture 66" descr="{87D9DFEB-F88B-4898-B119-2ED90B19FCFC}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3" y="1752"/>
              <a:ext cx="1772" cy="177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6032" name="矩形 32"/>
          <p:cNvSpPr/>
          <p:nvPr/>
        </p:nvSpPr>
        <p:spPr>
          <a:xfrm>
            <a:off x="1666875" y="5786438"/>
            <a:ext cx="714375" cy="127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http://</a:t>
            </a:r>
            <a:r>
              <a:rPr lang="en-US" altLang="zh-CN" sz="200" err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17513"/>
            <a:ext cx="7829550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三、归纳口诀，感受口诀的优势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257026" name="矩形 5"/>
          <p:cNvSpPr/>
          <p:nvPr/>
        </p:nvSpPr>
        <p:spPr>
          <a:xfrm>
            <a:off x="4154488" y="2003425"/>
            <a:ext cx="2016125" cy="4235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dirty="0">
                <a:latin typeface="Arial" panose="020B0604020202020204" pitchFamily="34" charset="0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10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57027" name="矩形 5"/>
          <p:cNvSpPr/>
          <p:nvPr/>
        </p:nvSpPr>
        <p:spPr>
          <a:xfrm>
            <a:off x="4151313" y="3208338"/>
            <a:ext cx="2424112" cy="4235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15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57028" name="矩形 5"/>
          <p:cNvSpPr/>
          <p:nvPr/>
        </p:nvSpPr>
        <p:spPr>
          <a:xfrm>
            <a:off x="4151313" y="4478338"/>
            <a:ext cx="3014662" cy="4235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20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57029" name="矩形 5"/>
          <p:cNvSpPr/>
          <p:nvPr/>
        </p:nvSpPr>
        <p:spPr>
          <a:xfrm>
            <a:off x="4151313" y="5630863"/>
            <a:ext cx="3600450" cy="4235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25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257030" name="Group 67"/>
          <p:cNvGrpSpPr/>
          <p:nvPr/>
        </p:nvGrpSpPr>
        <p:grpSpPr>
          <a:xfrm>
            <a:off x="2063750" y="5345113"/>
            <a:ext cx="1992313" cy="1001712"/>
            <a:chOff x="2602" y="2704"/>
            <a:chExt cx="2591" cy="1303"/>
          </a:xfrm>
        </p:grpSpPr>
        <p:pic>
          <p:nvPicPr>
            <p:cNvPr id="257031" name="Picture 68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061" y="2704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7032" name="Picture 69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42" y="2904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7033" name="Picture 70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602" y="3110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7034" name="Picture 71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279" y="3222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7035" name="Picture 72" descr="52-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90" y="3345"/>
              <a:ext cx="1303" cy="66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7036" name="矩形 5"/>
          <p:cNvSpPr/>
          <p:nvPr/>
        </p:nvSpPr>
        <p:spPr>
          <a:xfrm>
            <a:off x="6816725" y="2003425"/>
            <a:ext cx="1655763" cy="4235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5×2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10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57037" name="矩形 5"/>
          <p:cNvSpPr/>
          <p:nvPr/>
        </p:nvSpPr>
        <p:spPr>
          <a:xfrm>
            <a:off x="6816725" y="4479925"/>
            <a:ext cx="2143125" cy="4235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5×4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20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57038" name="矩形 5"/>
          <p:cNvSpPr/>
          <p:nvPr/>
        </p:nvSpPr>
        <p:spPr>
          <a:xfrm>
            <a:off x="6816725" y="3208338"/>
            <a:ext cx="2143125" cy="4235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5×3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15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57039" name="矩形 5"/>
          <p:cNvSpPr/>
          <p:nvPr/>
        </p:nvSpPr>
        <p:spPr>
          <a:xfrm>
            <a:off x="6816725" y="5630863"/>
            <a:ext cx="2143125" cy="4235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5×5</a:t>
            </a:r>
            <a:r>
              <a:rPr lang="en-US" altLang="en-US">
                <a:latin typeface="楷体_GB2312" pitchFamily="49" charset="-122"/>
                <a:ea typeface="楷体_GB2312" pitchFamily="49" charset="-12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 pitchFamily="49" charset="-122"/>
              </a:rPr>
              <a:t>25</a:t>
            </a:r>
            <a:endParaRPr lang="zh-CN" altLang="en-US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grpSp>
        <p:nvGrpSpPr>
          <p:cNvPr id="3" name="Group 92"/>
          <p:cNvGrpSpPr/>
          <p:nvPr/>
        </p:nvGrpSpPr>
        <p:grpSpPr>
          <a:xfrm>
            <a:off x="8453438" y="2003425"/>
            <a:ext cx="1687512" cy="4051300"/>
            <a:chOff x="4365" y="1262"/>
            <a:chExt cx="1063" cy="2552"/>
          </a:xfrm>
        </p:grpSpPr>
        <p:sp>
          <p:nvSpPr>
            <p:cNvPr id="257041" name="TextBox 4"/>
            <p:cNvSpPr txBox="1"/>
            <p:nvPr/>
          </p:nvSpPr>
          <p:spPr>
            <a:xfrm>
              <a:off x="4365" y="1262"/>
              <a:ext cx="1063" cy="267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楷体_GB2312" pitchFamily="49" charset="-122"/>
                  <a:ea typeface="楷体_GB2312" pitchFamily="49" charset="-122"/>
                </a:rPr>
                <a:t>二五一十</a:t>
              </a:r>
              <a:endParaRPr lang="en-US" altLang="zh-CN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7042" name="TextBox 4"/>
            <p:cNvSpPr txBox="1"/>
            <p:nvPr/>
          </p:nvSpPr>
          <p:spPr>
            <a:xfrm>
              <a:off x="4365" y="2021"/>
              <a:ext cx="1063" cy="267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楷体_GB2312" pitchFamily="49" charset="-122"/>
                  <a:ea typeface="楷体_GB2312" pitchFamily="49" charset="-122"/>
                </a:rPr>
                <a:t>三五十五</a:t>
              </a:r>
              <a:endParaRPr lang="en-US" altLang="zh-CN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7043" name="TextBox 4"/>
            <p:cNvSpPr txBox="1"/>
            <p:nvPr/>
          </p:nvSpPr>
          <p:spPr>
            <a:xfrm>
              <a:off x="4365" y="2822"/>
              <a:ext cx="1063" cy="267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楷体_GB2312" pitchFamily="49" charset="-122"/>
                  <a:ea typeface="楷体_GB2312" pitchFamily="49" charset="-122"/>
                </a:rPr>
                <a:t>四五二十</a:t>
              </a:r>
              <a:endParaRPr lang="en-US" altLang="zh-CN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7044" name="TextBox 4"/>
            <p:cNvSpPr txBox="1"/>
            <p:nvPr/>
          </p:nvSpPr>
          <p:spPr>
            <a:xfrm>
              <a:off x="4365" y="3547"/>
              <a:ext cx="1063" cy="267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dirty="0">
                  <a:latin typeface="楷体_GB2312" pitchFamily="49" charset="-122"/>
                  <a:ea typeface="楷体_GB2312" pitchFamily="49" charset="-122"/>
                </a:rPr>
                <a:t>五五二十五</a:t>
              </a:r>
              <a:endParaRPr lang="en-US" altLang="zh-CN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4" name="Group 91"/>
          <p:cNvGrpSpPr/>
          <p:nvPr/>
        </p:nvGrpSpPr>
        <p:grpSpPr>
          <a:xfrm>
            <a:off x="8472488" y="2435225"/>
            <a:ext cx="1108075" cy="4027488"/>
            <a:chOff x="4377" y="1534"/>
            <a:chExt cx="698" cy="2537"/>
          </a:xfrm>
        </p:grpSpPr>
        <p:sp>
          <p:nvSpPr>
            <p:cNvPr id="257046" name="TextBox 43"/>
            <p:cNvSpPr txBox="1"/>
            <p:nvPr/>
          </p:nvSpPr>
          <p:spPr>
            <a:xfrm>
              <a:off x="4377" y="1534"/>
              <a:ext cx="698" cy="2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2</a:t>
              </a:r>
              <a:r>
                <a:rPr lang="zh-CN" altLang="en-US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个</a:t>
              </a:r>
              <a:r>
                <a:rPr lang="en-US" altLang="zh-CN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endPara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57047" name="TextBox 43"/>
            <p:cNvSpPr txBox="1"/>
            <p:nvPr/>
          </p:nvSpPr>
          <p:spPr>
            <a:xfrm>
              <a:off x="4377" y="2279"/>
              <a:ext cx="698" cy="2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3</a:t>
              </a:r>
              <a:r>
                <a:rPr lang="zh-CN" altLang="en-US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个</a:t>
              </a:r>
              <a:r>
                <a:rPr lang="en-US" altLang="zh-CN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endPara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57048" name="TextBox 43"/>
            <p:cNvSpPr txBox="1"/>
            <p:nvPr/>
          </p:nvSpPr>
          <p:spPr>
            <a:xfrm>
              <a:off x="4377" y="3078"/>
              <a:ext cx="698" cy="2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4</a:t>
              </a:r>
              <a:r>
                <a:rPr lang="zh-CN" altLang="en-US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个</a:t>
              </a:r>
              <a:r>
                <a:rPr lang="en-US" altLang="zh-CN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endPara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57049" name="TextBox 43"/>
            <p:cNvSpPr txBox="1"/>
            <p:nvPr/>
          </p:nvSpPr>
          <p:spPr>
            <a:xfrm>
              <a:off x="4377" y="3804"/>
              <a:ext cx="698" cy="2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r>
                <a:rPr lang="zh-CN" altLang="en-US" dirty="0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个</a:t>
              </a:r>
              <a:r>
                <a:rPr lang="en-US" altLang="zh-CN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endParaRPr lang="zh-CN" altLang="en-US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grpSp>
        <p:nvGrpSpPr>
          <p:cNvPr id="257050" name="Group 93"/>
          <p:cNvGrpSpPr/>
          <p:nvPr/>
        </p:nvGrpSpPr>
        <p:grpSpPr>
          <a:xfrm>
            <a:off x="1844675" y="1341438"/>
            <a:ext cx="2451100" cy="1647825"/>
            <a:chOff x="2793" y="1071"/>
            <a:chExt cx="2169" cy="1402"/>
          </a:xfrm>
        </p:grpSpPr>
        <p:pic>
          <p:nvPicPr>
            <p:cNvPr id="257051" name="Picture 94" descr="{D9517617-82AE-4310-AAA1-4B3109AE8FA9}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93" y="1071"/>
              <a:ext cx="1402" cy="140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7052" name="Picture 95" descr="{D9517617-82AE-4310-AAA1-4B3109AE8FA9}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60" y="1071"/>
              <a:ext cx="1402" cy="140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57053" name="Group 96"/>
          <p:cNvGrpSpPr/>
          <p:nvPr/>
        </p:nvGrpSpPr>
        <p:grpSpPr>
          <a:xfrm>
            <a:off x="1631950" y="2205038"/>
            <a:ext cx="2727325" cy="2387600"/>
            <a:chOff x="19" y="1476"/>
            <a:chExt cx="2456" cy="2048"/>
          </a:xfrm>
        </p:grpSpPr>
        <p:pic>
          <p:nvPicPr>
            <p:cNvPr id="257054" name="Picture 97" descr="{87D9DFEB-F88B-4898-B119-2ED90B19FCFC}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" y="1476"/>
              <a:ext cx="1772" cy="17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7055" name="Picture 98" descr="{87D9DFEB-F88B-4898-B119-2ED90B19FCFC}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7" y="1612"/>
              <a:ext cx="1772" cy="177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257056" name="Picture 99" descr="{87D9DFEB-F88B-4898-B119-2ED90B19FCFC}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3" y="1752"/>
              <a:ext cx="1772" cy="177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257057" name="Group 100"/>
          <p:cNvGrpSpPr/>
          <p:nvPr/>
        </p:nvGrpSpPr>
        <p:grpSpPr>
          <a:xfrm>
            <a:off x="1936750" y="3406775"/>
            <a:ext cx="2143125" cy="2543175"/>
            <a:chOff x="0" y="391"/>
            <a:chExt cx="2825" cy="2842"/>
          </a:xfrm>
        </p:grpSpPr>
        <p:grpSp>
          <p:nvGrpSpPr>
            <p:cNvPr id="257058" name="Group 101"/>
            <p:cNvGrpSpPr/>
            <p:nvPr/>
          </p:nvGrpSpPr>
          <p:grpSpPr>
            <a:xfrm>
              <a:off x="0" y="391"/>
              <a:ext cx="2536" cy="2536"/>
              <a:chOff x="0" y="1298"/>
              <a:chExt cx="2536" cy="2536"/>
            </a:xfrm>
          </p:grpSpPr>
          <p:pic>
            <p:nvPicPr>
              <p:cNvPr id="257059" name="Picture 102" descr="{DB3559EC-E873-4CBA-8432-81559F975100}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1298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57060" name="Picture 103" descr="{DB3559EC-E873-4CBA-8432-81559F975100}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" y="1434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grpSp>
          <p:nvGrpSpPr>
            <p:cNvPr id="257061" name="Group 104"/>
            <p:cNvGrpSpPr/>
            <p:nvPr/>
          </p:nvGrpSpPr>
          <p:grpSpPr>
            <a:xfrm>
              <a:off x="289" y="697"/>
              <a:ext cx="2536" cy="2536"/>
              <a:chOff x="0" y="1298"/>
              <a:chExt cx="2536" cy="2536"/>
            </a:xfrm>
          </p:grpSpPr>
          <p:pic>
            <p:nvPicPr>
              <p:cNvPr id="257062" name="Picture 105" descr="{DB3559EC-E873-4CBA-8432-81559F975100}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1298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257063" name="Picture 106" descr="{DB3559EC-E873-4CBA-8432-81559F975100}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" y="1434"/>
                <a:ext cx="2400" cy="2400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417513"/>
            <a:ext cx="7829550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三、归纳口诀，感受口诀的优势</a:t>
            </a:r>
            <a:endParaRPr kumimoji="0" lang="zh-CN" altLang="en-US" sz="40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258050" name="Group 33"/>
          <p:cNvGrpSpPr/>
          <p:nvPr/>
        </p:nvGrpSpPr>
        <p:grpSpPr>
          <a:xfrm>
            <a:off x="4656138" y="2573338"/>
            <a:ext cx="2298700" cy="3667125"/>
            <a:chOff x="1973" y="1621"/>
            <a:chExt cx="1448" cy="2310"/>
          </a:xfrm>
        </p:grpSpPr>
        <p:sp>
          <p:nvSpPr>
            <p:cNvPr id="258051" name="TextBox 4"/>
            <p:cNvSpPr txBox="1"/>
            <p:nvPr/>
          </p:nvSpPr>
          <p:spPr>
            <a:xfrm>
              <a:off x="1973" y="2097"/>
              <a:ext cx="1448" cy="406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楷体_GB2312" pitchFamily="49" charset="-122"/>
                  <a:ea typeface="楷体_GB2312" pitchFamily="49" charset="-122"/>
                </a:rPr>
                <a:t>二五一十</a:t>
              </a:r>
              <a:endParaRPr lang="en-US" altLang="zh-CN" sz="300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8052" name="TextBox 4"/>
            <p:cNvSpPr txBox="1"/>
            <p:nvPr/>
          </p:nvSpPr>
          <p:spPr>
            <a:xfrm>
              <a:off x="1973" y="2573"/>
              <a:ext cx="1448" cy="406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楷体_GB2312" pitchFamily="49" charset="-122"/>
                  <a:ea typeface="楷体_GB2312" pitchFamily="49" charset="-122"/>
                </a:rPr>
                <a:t>三五十五</a:t>
              </a:r>
              <a:endParaRPr lang="en-US" altLang="zh-CN" sz="300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8053" name="TextBox 4"/>
            <p:cNvSpPr txBox="1"/>
            <p:nvPr/>
          </p:nvSpPr>
          <p:spPr>
            <a:xfrm>
              <a:off x="1973" y="3049"/>
              <a:ext cx="1448" cy="406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楷体_GB2312" pitchFamily="49" charset="-122"/>
                  <a:ea typeface="楷体_GB2312" pitchFamily="49" charset="-122"/>
                </a:rPr>
                <a:t>四五二十</a:t>
              </a:r>
              <a:endParaRPr lang="en-US" altLang="zh-CN" sz="300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8054" name="TextBox 4"/>
            <p:cNvSpPr txBox="1"/>
            <p:nvPr/>
          </p:nvSpPr>
          <p:spPr>
            <a:xfrm>
              <a:off x="1973" y="3525"/>
              <a:ext cx="1447" cy="406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楷体_GB2312" pitchFamily="49" charset="-122"/>
                  <a:ea typeface="楷体_GB2312" pitchFamily="49" charset="-122"/>
                </a:rPr>
                <a:t>五五二十五</a:t>
              </a:r>
              <a:endParaRPr lang="en-US" altLang="zh-CN" sz="3000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58055" name="TextBox 4"/>
            <p:cNvSpPr txBox="1"/>
            <p:nvPr/>
          </p:nvSpPr>
          <p:spPr>
            <a:xfrm>
              <a:off x="1973" y="1621"/>
              <a:ext cx="1448" cy="406"/>
            </a:xfrm>
            <a:prstGeom prst="rect">
              <a:avLst/>
            </a:prstGeom>
            <a:solidFill>
              <a:srgbClr val="92D050"/>
            </a:solidFill>
            <a:ln w="9525">
              <a:noFill/>
            </a:ln>
          </p:spPr>
          <p:txBody>
            <a:bodyPr anchor="t">
              <a:spAutoFit/>
            </a:bodyPr>
            <a:p>
              <a:pPr>
                <a:lnSpc>
                  <a:spcPct val="120000"/>
                </a:lnSpc>
              </a:pPr>
              <a:r>
                <a:rPr lang="zh-CN" altLang="en-US" sz="3000" dirty="0">
                  <a:latin typeface="楷体_GB2312" pitchFamily="49" charset="-122"/>
                  <a:ea typeface="楷体_GB2312" pitchFamily="49" charset="-122"/>
                </a:rPr>
                <a:t>一五得五</a:t>
              </a:r>
              <a:endParaRPr lang="en-US" altLang="zh-CN" sz="300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258056" name="TextBox 49"/>
          <p:cNvSpPr txBox="1"/>
          <p:nvPr/>
        </p:nvSpPr>
        <p:spPr>
          <a:xfrm>
            <a:off x="3997325" y="1643063"/>
            <a:ext cx="3476625" cy="6819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32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的乘法口诀</a:t>
            </a:r>
            <a:endParaRPr lang="zh-CN" altLang="en-US" sz="32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9073" name="TextBox 4"/>
          <p:cNvSpPr txBox="1"/>
          <p:nvPr/>
        </p:nvSpPr>
        <p:spPr>
          <a:xfrm>
            <a:off x="3078163" y="2927350"/>
            <a:ext cx="6689725" cy="286131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一五（      ）   三五（      ）</a:t>
            </a:r>
            <a:endParaRPr lang="en-US" altLang="zh-CN" sz="300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  </a:t>
            </a:r>
            <a:endParaRPr lang="en-US" altLang="zh-CN" sz="300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五五（      ）</a:t>
            </a:r>
            <a:r>
              <a:rPr lang="en-US" altLang="zh-CN" sz="300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四五（      ）</a:t>
            </a:r>
            <a:endParaRPr lang="en-US" altLang="zh-CN" sz="300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   </a:t>
            </a:r>
            <a:endParaRPr lang="en-US" altLang="zh-CN" sz="3000"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二五（      ）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9074" name="TextBox 3"/>
          <p:cNvSpPr txBox="1"/>
          <p:nvPr/>
        </p:nvSpPr>
        <p:spPr>
          <a:xfrm>
            <a:off x="1916113" y="1619250"/>
            <a:ext cx="3992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（一）把口诀补充完整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49" name="TextBox 5"/>
          <p:cNvSpPr txBox="1"/>
          <p:nvPr/>
        </p:nvSpPr>
        <p:spPr>
          <a:xfrm>
            <a:off x="4289425" y="2928938"/>
            <a:ext cx="12382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得五</a:t>
            </a:r>
            <a:endParaRPr lang="zh-CN" altLang="en-US" sz="30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50" name="TextBox 6"/>
          <p:cNvSpPr txBox="1"/>
          <p:nvPr/>
        </p:nvSpPr>
        <p:spPr>
          <a:xfrm>
            <a:off x="7408863" y="2928938"/>
            <a:ext cx="144145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十五</a:t>
            </a:r>
            <a:endParaRPr lang="zh-CN" altLang="en-US" sz="30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51" name="TextBox 7"/>
          <p:cNvSpPr txBox="1"/>
          <p:nvPr/>
        </p:nvSpPr>
        <p:spPr>
          <a:xfrm>
            <a:off x="4014788" y="4021138"/>
            <a:ext cx="178276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二十五</a:t>
            </a:r>
            <a:endParaRPr lang="zh-CN" altLang="en-US" sz="30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52" name="TextBox 8"/>
          <p:cNvSpPr txBox="1"/>
          <p:nvPr/>
        </p:nvSpPr>
        <p:spPr>
          <a:xfrm>
            <a:off x="7427913" y="4019550"/>
            <a:ext cx="1455737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二十</a:t>
            </a:r>
            <a:endParaRPr lang="zh-CN" altLang="en-US" sz="30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53" name="TextBox 9"/>
          <p:cNvSpPr txBox="1"/>
          <p:nvPr/>
        </p:nvSpPr>
        <p:spPr>
          <a:xfrm>
            <a:off x="4171950" y="5111750"/>
            <a:ext cx="144938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lnSpc>
                <a:spcPct val="120000"/>
              </a:lnSpc>
            </a:pPr>
            <a:r>
              <a:rPr lang="zh-CN" altLang="en-US" sz="3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一十</a:t>
            </a:r>
            <a:endParaRPr lang="zh-CN" altLang="en-US" sz="30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981200" y="44926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四、深化记忆，强化</a:t>
            </a:r>
            <a:r>
              <a:rPr kumimoji="0" lang="en-US" altLang="zh-CN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的乘法口诀</a:t>
            </a:r>
            <a:endParaRPr kumimoji="0" lang="zh-CN" altLang="en-US" sz="40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59081" name="矩形 10"/>
          <p:cNvSpPr/>
          <p:nvPr/>
        </p:nvSpPr>
        <p:spPr>
          <a:xfrm>
            <a:off x="1666875" y="5786438"/>
            <a:ext cx="714375" cy="127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http://</a:t>
            </a:r>
            <a:r>
              <a:rPr lang="en-US" altLang="zh-CN" sz="200" err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/>
      <p:bldP spid="6151" grpId="0"/>
      <p:bldP spid="6152" grpId="0"/>
      <p:bldP spid="61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0097" name="TextBox 3"/>
          <p:cNvSpPr txBox="1"/>
          <p:nvPr/>
        </p:nvSpPr>
        <p:spPr>
          <a:xfrm>
            <a:off x="1916113" y="1619250"/>
            <a:ext cx="3992880" cy="6451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（二）计算并说出口诀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7" name="TextBox 10"/>
          <p:cNvSpPr txBox="1"/>
          <p:nvPr/>
        </p:nvSpPr>
        <p:spPr>
          <a:xfrm>
            <a:off x="3165475" y="3213100"/>
            <a:ext cx="7858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15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198" name="TextBox 9"/>
          <p:cNvSpPr txBox="1"/>
          <p:nvPr/>
        </p:nvSpPr>
        <p:spPr>
          <a:xfrm>
            <a:off x="3165475" y="3922713"/>
            <a:ext cx="7858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5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199" name="TextBox 14"/>
          <p:cNvSpPr txBox="1"/>
          <p:nvPr/>
        </p:nvSpPr>
        <p:spPr>
          <a:xfrm>
            <a:off x="5319713" y="3213100"/>
            <a:ext cx="78581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5 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200" name="TextBox 15"/>
          <p:cNvSpPr txBox="1"/>
          <p:nvPr/>
        </p:nvSpPr>
        <p:spPr>
          <a:xfrm>
            <a:off x="5318125" y="3922713"/>
            <a:ext cx="7858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25</a:t>
            </a: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 </a:t>
            </a:r>
            <a:endParaRPr lang="zh-CN" altLang="en-US" sz="3000" dirty="0"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201" name="TextBox 16"/>
          <p:cNvSpPr txBox="1"/>
          <p:nvPr/>
        </p:nvSpPr>
        <p:spPr>
          <a:xfrm>
            <a:off x="7399338" y="3213100"/>
            <a:ext cx="78581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10 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202" name="TextBox 17"/>
          <p:cNvSpPr txBox="1"/>
          <p:nvPr/>
        </p:nvSpPr>
        <p:spPr>
          <a:xfrm>
            <a:off x="7397750" y="3922713"/>
            <a:ext cx="7858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20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203" name="TextBox 18"/>
          <p:cNvSpPr txBox="1"/>
          <p:nvPr/>
        </p:nvSpPr>
        <p:spPr>
          <a:xfrm>
            <a:off x="9531350" y="3213100"/>
            <a:ext cx="7858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20 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8204" name="TextBox 19"/>
          <p:cNvSpPr txBox="1"/>
          <p:nvPr/>
        </p:nvSpPr>
        <p:spPr>
          <a:xfrm>
            <a:off x="9532938" y="3922713"/>
            <a:ext cx="78581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00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rPr>
              <a:t>10</a:t>
            </a:r>
            <a:endParaRPr lang="zh-CN" altLang="en-US" sz="30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260106" name="Text Box 16"/>
          <p:cNvSpPr txBox="1"/>
          <p:nvPr/>
        </p:nvSpPr>
        <p:spPr>
          <a:xfrm>
            <a:off x="1992313" y="3213100"/>
            <a:ext cx="1744662" cy="64516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zh-CN" sz="3000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3</a:t>
            </a: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0107" name="Text Box 17"/>
          <p:cNvSpPr txBox="1"/>
          <p:nvPr/>
        </p:nvSpPr>
        <p:spPr>
          <a:xfrm>
            <a:off x="1993900" y="3922713"/>
            <a:ext cx="1744663" cy="64516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zh-CN" sz="3000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0108" name="Text Box 18"/>
          <p:cNvSpPr txBox="1"/>
          <p:nvPr/>
        </p:nvSpPr>
        <p:spPr>
          <a:xfrm>
            <a:off x="4135438" y="3213100"/>
            <a:ext cx="1744662" cy="64516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1</a:t>
            </a:r>
            <a:r>
              <a:rPr lang="en-US" altLang="zh-CN" sz="3000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0109" name="Text Box 19"/>
          <p:cNvSpPr txBox="1"/>
          <p:nvPr/>
        </p:nvSpPr>
        <p:spPr>
          <a:xfrm>
            <a:off x="4133850" y="3922713"/>
            <a:ext cx="1744663" cy="64516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zh-CN" sz="3000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0110" name="Text Box 20"/>
          <p:cNvSpPr txBox="1"/>
          <p:nvPr/>
        </p:nvSpPr>
        <p:spPr>
          <a:xfrm>
            <a:off x="6251575" y="3213100"/>
            <a:ext cx="1744663" cy="64516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zh-CN" sz="3000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0111" name="Text Box 21"/>
          <p:cNvSpPr txBox="1"/>
          <p:nvPr/>
        </p:nvSpPr>
        <p:spPr>
          <a:xfrm>
            <a:off x="6249988" y="3922713"/>
            <a:ext cx="1744662" cy="64516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4</a:t>
            </a:r>
            <a:r>
              <a:rPr lang="en-US" altLang="zh-CN" sz="3000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0112" name="Text Box 22"/>
          <p:cNvSpPr txBox="1"/>
          <p:nvPr/>
        </p:nvSpPr>
        <p:spPr>
          <a:xfrm>
            <a:off x="8383588" y="3213100"/>
            <a:ext cx="1744662" cy="64516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en-US" altLang="zh-CN" sz="3000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4</a:t>
            </a: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60113" name="Text Box 23"/>
          <p:cNvSpPr txBox="1"/>
          <p:nvPr/>
        </p:nvSpPr>
        <p:spPr>
          <a:xfrm>
            <a:off x="8383588" y="3922713"/>
            <a:ext cx="1744662" cy="645160"/>
          </a:xfrm>
          <a:prstGeom prst="rect">
            <a:avLst/>
          </a:prstGeom>
          <a:noFill/>
          <a:ln w="12700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2</a:t>
            </a:r>
            <a:r>
              <a:rPr lang="en-US" altLang="zh-CN" sz="3000">
                <a:latin typeface="楷体_GB2312" pitchFamily="49" charset="-122"/>
                <a:ea typeface="楷体_GB2312" pitchFamily="49" charset="-122"/>
              </a:rPr>
              <a:t>×</a:t>
            </a:r>
            <a:r>
              <a:rPr lang="en-US" altLang="zh-CN" sz="3000">
                <a:latin typeface="Arial" panose="020B0604020202020204" pitchFamily="34" charset="0"/>
                <a:ea typeface="楷体_GB2312" pitchFamily="49" charset="-122"/>
              </a:rPr>
              <a:t>5</a:t>
            </a: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＝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981200" y="44926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四、深化记忆，强化</a:t>
            </a:r>
            <a:r>
              <a:rPr kumimoji="0" lang="en-US" altLang="zh-CN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的乘法口诀</a:t>
            </a:r>
            <a:endParaRPr kumimoji="0" lang="zh-CN" altLang="en-US" sz="40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60115" name="矩形 19"/>
          <p:cNvSpPr/>
          <p:nvPr/>
        </p:nvSpPr>
        <p:spPr>
          <a:xfrm>
            <a:off x="1666875" y="5786438"/>
            <a:ext cx="714375" cy="127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http://</a:t>
            </a:r>
            <a:r>
              <a:rPr lang="en-US" altLang="zh-CN" sz="200" err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  <p:bldP spid="8200" grpId="0"/>
      <p:bldP spid="8201" grpId="0"/>
      <p:bldP spid="8202" grpId="0"/>
      <p:bldP spid="8203" grpId="0"/>
      <p:bldP spid="82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1121" name="Picture 10" descr="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8213" y="3068638"/>
            <a:ext cx="8172450" cy="1846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1122" name="TextBox 3"/>
          <p:cNvSpPr txBox="1"/>
          <p:nvPr/>
        </p:nvSpPr>
        <p:spPr>
          <a:xfrm>
            <a:off x="1916113" y="1619250"/>
            <a:ext cx="3495675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dirty="0">
                <a:latin typeface="楷体_GB2312" pitchFamily="49" charset="-122"/>
                <a:ea typeface="楷体_GB2312" pitchFamily="49" charset="-122"/>
              </a:rPr>
              <a:t>（三）填空</a:t>
            </a:r>
            <a:endParaRPr lang="zh-CN" altLang="en-US" sz="3000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7535863" y="3090863"/>
            <a:ext cx="2047875" cy="660400"/>
            <a:chOff x="3787" y="1947"/>
            <a:chExt cx="1290" cy="416"/>
          </a:xfrm>
        </p:grpSpPr>
        <p:sp>
          <p:nvSpPr>
            <p:cNvPr id="261124" name="TextBox 10"/>
            <p:cNvSpPr txBox="1"/>
            <p:nvPr/>
          </p:nvSpPr>
          <p:spPr>
            <a:xfrm>
              <a:off x="3787" y="1957"/>
              <a:ext cx="249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300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5</a:t>
              </a:r>
              <a:endPara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61125" name="TextBox 11"/>
            <p:cNvSpPr txBox="1"/>
            <p:nvPr/>
          </p:nvSpPr>
          <p:spPr>
            <a:xfrm>
              <a:off x="4230" y="1953"/>
              <a:ext cx="249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300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3</a:t>
              </a:r>
              <a:endPara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  <p:sp>
          <p:nvSpPr>
            <p:cNvPr id="261126" name="TextBox 12"/>
            <p:cNvSpPr txBox="1"/>
            <p:nvPr/>
          </p:nvSpPr>
          <p:spPr>
            <a:xfrm>
              <a:off x="4695" y="1947"/>
              <a:ext cx="382" cy="4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pPr>
                <a:lnSpc>
                  <a:spcPct val="120000"/>
                </a:lnSpc>
              </a:pPr>
              <a:r>
                <a:rPr lang="en-US" altLang="zh-CN" sz="3000">
                  <a:solidFill>
                    <a:srgbClr val="FF0000"/>
                  </a:solidFill>
                  <a:latin typeface="Arial" panose="020B0604020202020204" pitchFamily="34" charset="0"/>
                  <a:ea typeface="楷体_GB2312" pitchFamily="49" charset="-122"/>
                </a:rPr>
                <a:t>15</a:t>
              </a:r>
              <a:endParaRPr lang="zh-CN" altLang="en-US" sz="3000" dirty="0">
                <a:solidFill>
                  <a:srgbClr val="FF0000"/>
                </a:solidFill>
                <a:latin typeface="Arial" panose="020B0604020202020204" pitchFamily="34" charset="0"/>
                <a:ea typeface="楷体_GB2312" pitchFamily="49" charset="-122"/>
              </a:endParaRPr>
            </a:p>
          </p:txBody>
        </p:sp>
      </p:grpSp>
      <p:sp>
        <p:nvSpPr>
          <p:cNvPr id="7176" name="TextBox 13"/>
          <p:cNvSpPr txBox="1"/>
          <p:nvPr/>
        </p:nvSpPr>
        <p:spPr>
          <a:xfrm>
            <a:off x="8328025" y="4071938"/>
            <a:ext cx="207010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000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三五十五</a:t>
            </a:r>
            <a:endParaRPr lang="zh-CN" altLang="en-US" sz="3000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981200" y="44926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四、深化记忆，强化</a:t>
            </a:r>
            <a:r>
              <a:rPr kumimoji="0" lang="en-US" altLang="zh-CN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楷体_GB2312" pitchFamily="49" charset="-122"/>
                <a:cs typeface="+mn-cs"/>
              </a:rPr>
              <a:t>5</a:t>
            </a:r>
            <a:r>
              <a:rPr kumimoji="0" lang="zh-CN" altLang="en-US" sz="4000" kern="1200" cap="none" spc="0" normalizeH="0" baseline="0" noProof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的乘法口诀</a:t>
            </a:r>
            <a:endParaRPr kumimoji="0" lang="zh-CN" altLang="en-US" sz="4000" kern="1200" cap="none" spc="0" normalizeH="0" baseline="0" noProof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61129" name="矩形 10"/>
          <p:cNvSpPr/>
          <p:nvPr/>
        </p:nvSpPr>
        <p:spPr>
          <a:xfrm>
            <a:off x="1666875" y="5786438"/>
            <a:ext cx="714375" cy="1276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http://</a:t>
            </a:r>
            <a:r>
              <a:rPr lang="en-US" altLang="zh-CN" sz="200" err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www.lspjy.com</a:t>
            </a:r>
            <a:endParaRPr lang="zh-CN" altLang="en-US" sz="200" dirty="0">
              <a:solidFill>
                <a:schemeClr val="bg1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6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943</Words>
  <Application>WPS 演示</Application>
  <PresentationFormat>宽屏</PresentationFormat>
  <Paragraphs>190</Paragraphs>
  <Slides>11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楷体_GB2312</vt:lpstr>
      <vt:lpstr>新宋体</vt:lpstr>
      <vt:lpstr>Office 主题</vt:lpstr>
      <vt:lpstr>PowerPoint 演示文稿</vt:lpstr>
      <vt:lpstr>一、激发兴趣，揭示口诀学习的意义</vt:lpstr>
      <vt:lpstr>二、5的乘法口诀的学习</vt:lpstr>
      <vt:lpstr>三、归纳口诀，感受口诀的优势</vt:lpstr>
      <vt:lpstr>三、归纳口诀，感受口诀的优势</vt:lpstr>
      <vt:lpstr>三、归纳口诀，感受口诀的优势</vt:lpstr>
      <vt:lpstr>PowerPoint 演示文稿</vt:lpstr>
      <vt:lpstr>PowerPoint 演示文稿</vt:lpstr>
      <vt:lpstr>PowerPoint 演示文稿</vt:lpstr>
      <vt:lpstr>PowerPoint 演示文稿</vt:lpstr>
      <vt:lpstr>五、课堂作业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万润仪器贸易公司</cp:lastModifiedBy>
  <cp:revision>3</cp:revision>
  <dcterms:created xsi:type="dcterms:W3CDTF">2018-03-01T02:03:00Z</dcterms:created>
  <dcterms:modified xsi:type="dcterms:W3CDTF">2018-09-04T14:17:29Z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